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Lora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ra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ora-italic.fntdata"/><Relationship Id="rId63" Type="http://schemas.openxmlformats.org/officeDocument/2006/relationships/font" Target="fonts/Lor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Lor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does repetition happen?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Fix slide 16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a3a40e41f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22" name="Google Shape;122;g29a3a40e41f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a3a40e41f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28" name="Google Shape;128;g29a3a40e41f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a3a40e41f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34" name="Google Shape;134;g29a3a40e41f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3a40e41f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43" name="Google Shape;143;g29a3a40e41f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a3a40e41f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53" name="Google Shape;153;g29a3a40e41f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3a40e41f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63" name="Google Shape;163;g29a3a40e41f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3a40e41f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73" name="Google Shape;173;g29a3a40e41f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a3a40e41f_0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81" name="Google Shape;181;g29a3a40e41f_0_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af94adb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af94adb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af94adb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af94adb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74d5d94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74d5d94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key, query, value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d0aea995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d0aea995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d0aea995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05" name="Google Shape;205;g29d0aea995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a3a40e41f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15" name="Google Shape;215;g29a3a40e41f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d0aea995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22" name="Google Shape;222;g29d0aea995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d0aea995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27" name="Google Shape;227;g29d0aea995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d0aea995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34" name="Google Shape;234;g29d0aea995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d0aea9955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42" name="Google Shape;242;g29d0aea995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d0aea9955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50" name="Google Shape;250;g29d0aea9955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d0aea9955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57" name="Google Shape;257;g29d0aea9955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d0aea9955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theoretically and practically</a:t>
            </a:r>
            <a:endParaRPr/>
          </a:p>
        </p:txBody>
      </p:sp>
      <p:sp>
        <p:nvSpPr>
          <p:cNvPr id="264" name="Google Shape;264;g29d0aea9955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e8243f0c3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e8243f0c3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d0aea9955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77" name="Google Shape;277;g29d0aea9955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d0aea9955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85" name="Google Shape;285;g29d0aea9955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d0aea995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93" name="Google Shape;293;g29d0aea995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d0aea9955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99" name="Google Shape;299;g29d0aea9955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d0aea9955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05" name="Google Shape;305;g29d0aea9955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d0aea9955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10" name="Google Shape;310;g29d0aea9955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d0aea9955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28" name="Google Shape;328;g29d0aea9955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d0aea9955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34" name="Google Shape;334;g29d0aea9955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d0aea9955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41" name="Google Shape;341;g29d0aea9955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d0aea9955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48" name="Google Shape;348;g29d0aea9955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a3a40e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a3a40e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d0aea9955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55" name="Google Shape;355;g29d0aea9955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d0aea995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64" name="Google Shape;364;g29d0aea995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d0aea9955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70" name="Google Shape;370;g29d0aea9955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d0aea9955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83" name="Google Shape;383;g29d0aea9955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d0aea9955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92" name="Google Shape;392;g29d0aea9955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d0aea9955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399" name="Google Shape;399;g29d0aea9955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d0aea9955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KL: measure of divergence</a:t>
            </a:r>
            <a:endParaRPr/>
          </a:p>
        </p:txBody>
      </p:sp>
      <p:sp>
        <p:nvSpPr>
          <p:cNvPr id="407" name="Google Shape;407;g29d0aea9955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d0aea9955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16" name="Google Shape;416;g29d0aea9955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d0aea9955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22" name="Google Shape;422;g29d0aea9955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d57cf762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33" name="Google Shape;433;g29d57cf762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4d5d94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4d5d94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d57cf762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38" name="Google Shape;438;g29d57cf762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d57cf762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48" name="Google Shape;448;g29d57cf762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d0aea9955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58" name="Google Shape;458;g29d0aea9955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d57cf762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64" name="Google Shape;464;g29d57cf762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d0aea9955_0_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[Perhaps: RAG, zero-shot &amp; few-shot classification]</a:t>
            </a:r>
            <a:endParaRPr/>
          </a:p>
        </p:txBody>
      </p:sp>
      <p:sp>
        <p:nvSpPr>
          <p:cNvPr id="472" name="Google Shape;472;g29d0aea9955_0_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a3a40e41f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477" name="Google Shape;477;g29a3a40e41f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85fa3782b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85fa3782b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a3a40e41f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95" name="Google Shape;95;g29a3a40e41f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a3a40e41f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03" name="Google Shape;103;g29a3a40e41f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3a40e41f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09" name="Google Shape;109;g29a3a40e41f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d0aea995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116" name="Google Shape;116;g29d0aea995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oberta.rocca@cas.au.d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2201.11903.pdf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arxiv.org/abs/2204.0231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2205.11916.pdf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ZGmuuMqU9UzDoEWrxiZb0UdYpswxFlLK/view" TargetMode="External"/><Relationship Id="rId5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hyperlink" Target="https://arxiv.org/pdf/2212.08073.pdf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</a:t>
            </a:r>
            <a:endParaRPr sz="3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Lecture 9: Language Generation II</a:t>
            </a:r>
            <a:endParaRPr sz="2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18100" y="3418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Roberta Rocca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Assistant Professor, IMC &amp; CHC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✉️ </a:t>
            </a:r>
            <a:r>
              <a:rPr lang="en" sz="1300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roberta.rocca@cas.au.dk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55450" y="49135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Why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 this is mindblowing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531750" y="1365350"/>
            <a:ext cx="80805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You can use the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same architecture for any possible task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all you need to change is the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prompt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But this can be pushed even further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You can in theory train the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same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 on multiple tasks at the same time (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multitask learning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)...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If text-to-text models develop these “meta-learning” skills, i.e., they learn to interpret instructions, they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may, in principle, understand instructions for new tasks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they have never seen before, without the need  for additional training…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91525" y="85330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Learning without fine-tuning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667825" y="1727300"/>
            <a:ext cx="7962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T5 still assumes that, to perform a task, the model needs to be explicitly fine-tuned on input-output pairs related to that task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transfer learning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paradigm is a common one, but what if we could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push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this one step further?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if a model could perform a new task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without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having been explicitly trained on that task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 Is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the key to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flexible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machine intelligence?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5657000" y="4330925"/>
            <a:ext cx="2444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can learn by imitation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624775" y="76870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Humans do it all the time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Klatring Aarhus Syd — Boulders"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50" y="1775625"/>
            <a:ext cx="3405329" cy="2272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ulders.dk - Klatring, Fitness og Sjov for Alle i Danmark"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75" y="1764150"/>
            <a:ext cx="3405325" cy="22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1197725" y="4215425"/>
            <a:ext cx="3238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 can transfer more general knowledge from other domains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4342200" y="2104725"/>
            <a:ext cx="4296000" cy="2599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4342200" y="732150"/>
            <a:ext cx="4296000" cy="121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449825" y="2104725"/>
            <a:ext cx="3146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Learning without fine-tuning/training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449825" y="2592875"/>
            <a:ext cx="3593400" cy="1217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have a task the model has never seen before, e.g, sentiment classification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4540475" y="932225"/>
            <a:ext cx="3593400" cy="85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Few-shot learning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model is passed an input which contains a task description, and a few examples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4572000" y="2296075"/>
            <a:ext cx="4066200" cy="21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Input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“Sentence: the movie was great. Sentiment: Positive.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Sentence: this restaurant is dark and gloomy.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Sentiment: Negative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Sentence: I love pizza.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Sentiment: ”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4342200" y="2488175"/>
            <a:ext cx="4296000" cy="1558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4342200" y="732150"/>
            <a:ext cx="4296000" cy="121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449825" y="2104725"/>
            <a:ext cx="3146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Learning without fine-tuning/training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449825" y="2592875"/>
            <a:ext cx="3593400" cy="1217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have a task the model has never seen before, e.g, sentiment classification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4540475" y="932225"/>
            <a:ext cx="3593400" cy="85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One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-shot learning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model is passed an input which contains a task description, and one example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4572000" y="2296075"/>
            <a:ext cx="4066200" cy="1941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Input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“Sentence: the movie was great. Sentiment: Positive.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Sentence: I love pizza.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Sentiment: ”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4342200" y="2488175"/>
            <a:ext cx="4296000" cy="1069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4342200" y="732150"/>
            <a:ext cx="4296000" cy="121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449825" y="2104725"/>
            <a:ext cx="3146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Learning without fine-tuning/training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" name="Google Shape;168;p29"/>
          <p:cNvSpPr txBox="1"/>
          <p:nvPr>
            <p:ph type="title"/>
          </p:nvPr>
        </p:nvSpPr>
        <p:spPr>
          <a:xfrm>
            <a:off x="449825" y="2592875"/>
            <a:ext cx="3593400" cy="1217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have a task the model has never seen before, e.g, sentiment classification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4540475" y="932225"/>
            <a:ext cx="3593400" cy="85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Zero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-shot generalization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model is passed an input with a task description, but no example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4572000" y="2296075"/>
            <a:ext cx="4066200" cy="1558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Input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“Sentence: I love pizza.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Sentiment: ”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49825" y="2104725"/>
            <a:ext cx="3146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Learning without fine-tuning/training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449825" y="2592875"/>
            <a:ext cx="3593400" cy="1217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have a task the model has never seen before, e.g, sentiment classification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7" name="Google Shape;177;p30"/>
          <p:cNvSpPr txBox="1"/>
          <p:nvPr>
            <p:ph type="title"/>
          </p:nvPr>
        </p:nvSpPr>
        <p:spPr>
          <a:xfrm>
            <a:off x="5491800" y="1999175"/>
            <a:ext cx="3146400" cy="1558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Often called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“in-context” learning 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for one- or few-shot contexts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30"/>
          <p:cNvCxnSpPr/>
          <p:nvPr/>
        </p:nvCxnSpPr>
        <p:spPr>
          <a:xfrm>
            <a:off x="4262450" y="2714625"/>
            <a:ext cx="8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553350" y="52440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GPT-3: language models are few-shot learners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553350" y="1391875"/>
            <a:ext cx="53400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T5 focuses explores the potential of text-to-text approaches to NLG in the context of a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transfer learning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paradigm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GPT-3 tests a different approach to NLG: what if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modeling training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 scale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was enough to achieve good performance on many NLG tasks? 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if task-specific fine-tuning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was not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needed at all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 What if all we needed was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good prompt engineering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475" y="1528213"/>
            <a:ext cx="2945849" cy="274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00" y="148000"/>
            <a:ext cx="5440099" cy="49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0" y="152400"/>
            <a:ext cx="7581375" cy="46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04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Exercise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656975"/>
            <a:ext cx="8520600" cy="27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What is </a:t>
            </a:r>
            <a:r>
              <a:rPr i="1" lang="en" sz="1700">
                <a:latin typeface="Lora"/>
                <a:ea typeface="Lora"/>
                <a:cs typeface="Lora"/>
                <a:sym typeface="Lora"/>
              </a:rPr>
              <a:t>decoding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in a language model – and how does it relate to the difference between language modeling and language generation? How can decoding be performed? What are the pros and cons of each approach?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You want to perform a sequence classification task (with text as input): based on what we have seen so far, list three architectures which you *can* use perform this task end-to-end, and try to highlight pros and cons of each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87" y="794975"/>
            <a:ext cx="7527175" cy="3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type="title"/>
          </p:nvPr>
        </p:nvSpPr>
        <p:spPr>
          <a:xfrm>
            <a:off x="553350" y="322925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GPT-3: some results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412125" y="4531700"/>
            <a:ext cx="7527300" cy="43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Excellent few-shot performance, while zero-shot performance still lags behind…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>
            <a:stCxn id="208" idx="2"/>
            <a:endCxn id="209" idx="0"/>
          </p:cNvCxnSpPr>
          <p:nvPr/>
        </p:nvCxnSpPr>
        <p:spPr>
          <a:xfrm>
            <a:off x="7015250" y="2135925"/>
            <a:ext cx="0" cy="18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5"/>
          <p:cNvSpPr txBox="1"/>
          <p:nvPr>
            <p:ph type="title"/>
          </p:nvPr>
        </p:nvSpPr>
        <p:spPr>
          <a:xfrm>
            <a:off x="255450" y="38145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FLAN: instruction-tuning for zero-shot generalization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255450" y="1192150"/>
            <a:ext cx="49956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Zero-shot generalization is really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Holy Grail of NLG: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can we combine what we have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learned from T5 and GPT-3 to achieve that?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With FLAN, we try a new approach: training on </a:t>
            </a:r>
            <a:r>
              <a:rPr b="1"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many tasks at once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For each task, we create instructions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which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turns the task into text-to-text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With sufficient training models could learn a meta-skill, that of following instructions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Hence: they will generalize to tasks/instructions they have never seen, achieving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zero-shot generalization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276350" y="1272825"/>
            <a:ext cx="14778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Pretrained Model</a:t>
            </a:r>
            <a:endParaRPr b="1"/>
          </a:p>
        </p:txBody>
      </p:sp>
      <p:sp>
        <p:nvSpPr>
          <p:cNvPr id="212" name="Google Shape;212;p35"/>
          <p:cNvSpPr/>
          <p:nvPr/>
        </p:nvSpPr>
        <p:spPr>
          <a:xfrm>
            <a:off x="5266850" y="2635700"/>
            <a:ext cx="3496800" cy="8631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Fine-tune on tasks clusters A, B, C</a:t>
            </a:r>
            <a:endParaRPr b="1"/>
          </a:p>
        </p:txBody>
      </p:sp>
      <p:sp>
        <p:nvSpPr>
          <p:cNvPr id="209" name="Google Shape;209;p35"/>
          <p:cNvSpPr/>
          <p:nvPr/>
        </p:nvSpPr>
        <p:spPr>
          <a:xfrm>
            <a:off x="5793650" y="3998575"/>
            <a:ext cx="2443200" cy="863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Evaluate (zero-shot) on task cluster D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285250" y="32540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FLAN: instruction fine-tuning for zero-shot generalization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(Wei et al., 2022)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00" y="2404151"/>
            <a:ext cx="6586551" cy="2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24487" l="0" r="0" t="-19916"/>
          <a:stretch/>
        </p:blipFill>
        <p:spPr>
          <a:xfrm>
            <a:off x="1206125" y="599625"/>
            <a:ext cx="5799501" cy="16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25" y="692825"/>
            <a:ext cx="6018901" cy="404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255450" y="87235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Combining fine-tuning and prompting (FLAN)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255450" y="1746350"/>
            <a:ext cx="49956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On many tasks, FLAN models achieve good zero-shot performance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Note, however, that (like in-context learning capabilities) this is highly dependent on model scale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It can also be combined with other techniques (e.g., prompt tuning)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4489"/>
          <a:stretch/>
        </p:blipFill>
        <p:spPr>
          <a:xfrm>
            <a:off x="5403450" y="2047875"/>
            <a:ext cx="3588152" cy="21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207825" y="42785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Chain-of-thought prompting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4032250" y="4619625"/>
            <a:ext cx="4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et al., 2022: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https://arxiv.org/pdf/2201.11903.pdf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900" y="1128650"/>
            <a:ext cx="6139035" cy="31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5021100" y="118950"/>
            <a:ext cx="41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used in PaLM: see Chowdhery et al., 2022,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https://arxiv.org/abs/2204.02311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207825" y="200375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Chain-of-thought prompting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3838075" y="4613150"/>
            <a:ext cx="46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Kojima et al., 2022: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https://arxiv.org/pdf/2205.11916.pdf</a:t>
            </a:r>
            <a:r>
              <a:rPr lang="en"/>
              <a:t> </a:t>
            </a:r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270125" y="901175"/>
            <a:ext cx="80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Can we achieve the same effect by simply prompting models to reason?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00" y="1333588"/>
            <a:ext cx="8154552" cy="31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496800" y="1815863"/>
            <a:ext cx="3014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Where are we at?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3411500" y="2576113"/>
            <a:ext cx="5630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generate fluent text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follow instructions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follow </a:t>
            </a:r>
            <a:r>
              <a:rPr i="1"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new </a:t>
            </a: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instructions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reason explicitly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0" y="1744625"/>
            <a:ext cx="2736390" cy="2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496800" y="1815863"/>
            <a:ext cx="3014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Where are we at?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3411500" y="2576113"/>
            <a:ext cx="5630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generate fluent text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follow instructions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follow </a:t>
            </a:r>
            <a:r>
              <a:rPr i="1"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new </a:t>
            </a: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instructions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have models that can reason explicitly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AutoNum type="arabicPeriod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So, is this ChatGPT yet? What are we lacking?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6520" r="29931" t="0"/>
          <a:stretch/>
        </p:blipFill>
        <p:spPr>
          <a:xfrm>
            <a:off x="298025" y="1875625"/>
            <a:ext cx="2900225" cy="21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653500" y="1028750"/>
            <a:ext cx="57438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Example # 1: Informativeness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653500" y="2431025"/>
            <a:ext cx="297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SAN FRANCISCO, California (CNN) -- A magnitude 4.2 earthquake shook the San Francisco ... overturn unstable objects.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1065775" y="2030825"/>
            <a:ext cx="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Article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625300" y="2431025"/>
            <a:ext cx="265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Bay Area is prone to earthquakes. An earthquake hit San Francisco today.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4037575" y="2030825"/>
            <a:ext cx="13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Summary 1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6283600" y="2356200"/>
            <a:ext cx="252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4.2 magnitude earthquake hit San Francisco, resulting in property damage, but no injuries.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6695875" y="1956000"/>
            <a:ext cx="13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Summary 2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1289825" y="4061925"/>
            <a:ext cx="6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589975" y="4029550"/>
            <a:ext cx="8217300" cy="7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There is no explicit training signal that incentivizes informativeness. These are both reasonable summaries, but one is clearly better than the other, by some hard-to-quantify metric.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5763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from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modeling to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generation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25075"/>
            <a:ext cx="85206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Transformer models can perform autoregressive / forward /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causal language modeling through (masked) self-attention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provides us with predicted probability distributions for the next token in a sequence, computed from contextualized representations of the last token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At inference, these probability distributions can be used to generate the next word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process through which we generate the next word from a probability distribution is called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decoding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There are multiple (deterministic and probabilistic) approaches to sampling, which differ in the characteristics (e.g., creativity, but also potential for disfluencies) of output text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468675" y="488525"/>
            <a:ext cx="57438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Example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 # 2: Toxicity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/>
          </a:blip>
          <a:srcRect b="0" l="21179" r="0" t="0"/>
          <a:stretch/>
        </p:blipFill>
        <p:spPr>
          <a:xfrm>
            <a:off x="540200" y="1546050"/>
            <a:ext cx="4933127" cy="28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6298000" y="2344850"/>
            <a:ext cx="265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Sometimes, statistically excellent behavior is </a:t>
            </a:r>
            <a:r>
              <a:rPr i="1" lang="en" sz="18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desirable behavior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2" name="Google Shape;282;p44"/>
          <p:cNvCxnSpPr/>
          <p:nvPr/>
        </p:nvCxnSpPr>
        <p:spPr>
          <a:xfrm flipH="1" rot="10800000">
            <a:off x="5629763" y="2987163"/>
            <a:ext cx="51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468675" y="488525"/>
            <a:ext cx="57438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Example # 3: Biases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6298000" y="2344850"/>
            <a:ext cx="265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Sometimes, statistically excellent behavior is </a:t>
            </a:r>
            <a:r>
              <a:rPr i="1" lang="en" sz="18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desirable behavior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9" name="Google Shape;289;p45"/>
          <p:cNvCxnSpPr/>
          <p:nvPr/>
        </p:nvCxnSpPr>
        <p:spPr>
          <a:xfrm flipH="1" rot="10800000">
            <a:off x="5629763" y="2987163"/>
            <a:ext cx="51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400" y="1306154"/>
            <a:ext cx="4462950" cy="309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531550" y="752113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Downsides of LM + instruction-tuning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332975" y="1526213"/>
            <a:ext cx="82455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 both pretraining and fine-tuning, models are optimized with respect to cross-entropy loss over distributional properties of the input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is great, there is a lot to be learned by simply being exposed to linguistic data!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Yet, this form of training does not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actively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incentivize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helpful and informative behavior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Furthermore, sometimes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learning pure distributional properties can be detrimental: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e.g.,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toxicity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and bias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531550" y="24732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The issues of metrics in NLG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332975" y="948175"/>
            <a:ext cx="80748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These behaviors are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hard to capture with automated metrics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 general, good automated metrics are a big problem in NLG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Why is this hard?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do you quantify e.g., “informative”, “funny”, “safe”? 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do you make these metrics robust? 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do you make them generalizable to multiple application contexts (e.g., model training vs deployment as an assistant) 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 attempts: 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n-gram overlap metrics: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ROUGE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;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BLEU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semantic similarity metrics: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BERTScore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Each of them have downsides and task-specific trade-offs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540825" y="2094550"/>
            <a:ext cx="8245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Q: Can we further refine our models to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actively incentivize desirable behaviors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which are not explicitly modelled in LM/instruction-tuning? In other words, can we develop a paradigm that helps us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align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to the kind of behaviors we want them to develop in a given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application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scenario?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476600" y="524388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Meet reinforcement learning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278025" y="1225213"/>
            <a:ext cx="50706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induce behaviors that are hard to quantify through automated metrics, we can leverage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 feedback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If we can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quantify human preferences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for different possible behaviors, we have a signal that we can use to tune the model and favor desirable behaviors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could be the key to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align models to more high-level behavioral requirements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950" y="3150550"/>
            <a:ext cx="998800" cy="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750" y="1432549"/>
            <a:ext cx="1139200" cy="1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650" y="1502762"/>
            <a:ext cx="998800" cy="998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9"/>
          <p:cNvCxnSpPr/>
          <p:nvPr/>
        </p:nvCxnSpPr>
        <p:spPr>
          <a:xfrm rot="10800000">
            <a:off x="6300125" y="2578840"/>
            <a:ext cx="2700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9"/>
          <p:cNvCxnSpPr>
            <a:stCxn id="316" idx="3"/>
            <a:endCxn id="315" idx="1"/>
          </p:cNvCxnSpPr>
          <p:nvPr/>
        </p:nvCxnSpPr>
        <p:spPr>
          <a:xfrm>
            <a:off x="6768450" y="2002151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9"/>
          <p:cNvCxnSpPr/>
          <p:nvPr/>
        </p:nvCxnSpPr>
        <p:spPr>
          <a:xfrm flipH="1">
            <a:off x="7311800" y="2660800"/>
            <a:ext cx="4635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0" name="Google Shape;3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6950" y="1633425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7050" y="2002150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/>
        </p:nvSpPr>
        <p:spPr>
          <a:xfrm>
            <a:off x="7521625" y="2779100"/>
            <a:ext cx="113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update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7784300" y="1225200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5512400" y="2681800"/>
            <a:ext cx="113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6768450" y="1575975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432125" y="467775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Reinforcement learning: general framework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/>
        </p:nvSpPr>
        <p:spPr>
          <a:xfrm>
            <a:off x="6287300" y="621925"/>
            <a:ext cx="18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This is our </a:t>
            </a: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model</a:t>
            </a:r>
            <a:endParaRPr b="1"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38" name="Google Shape;338;p51"/>
          <p:cNvCxnSpPr>
            <a:stCxn id="337" idx="1"/>
          </p:cNvCxnSpPr>
          <p:nvPr/>
        </p:nvCxnSpPr>
        <p:spPr>
          <a:xfrm flipH="1">
            <a:off x="4896200" y="945175"/>
            <a:ext cx="139110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2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/>
        </p:nvSpPr>
        <p:spPr>
          <a:xfrm>
            <a:off x="6287300" y="621925"/>
            <a:ext cx="2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This is a behavior, i.e., a sequence of text</a:t>
            </a:r>
            <a:endParaRPr b="1"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45" name="Google Shape;345;p52"/>
          <p:cNvCxnSpPr>
            <a:stCxn id="344" idx="2"/>
          </p:cNvCxnSpPr>
          <p:nvPr/>
        </p:nvCxnSpPr>
        <p:spPr>
          <a:xfrm flipH="1">
            <a:off x="7289450" y="1268425"/>
            <a:ext cx="208500" cy="8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3"/>
          <p:cNvSpPr txBox="1"/>
          <p:nvPr/>
        </p:nvSpPr>
        <p:spPr>
          <a:xfrm>
            <a:off x="5104625" y="4104025"/>
            <a:ext cx="344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use this to “update” our agent’s policy, and incentivize it to produce actions with high reward</a:t>
            </a:r>
            <a:endParaRPr b="1"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2" name="Google Shape;352;p53"/>
          <p:cNvCxnSpPr/>
          <p:nvPr/>
        </p:nvCxnSpPr>
        <p:spPr>
          <a:xfrm rot="10800000">
            <a:off x="3596275" y="2779725"/>
            <a:ext cx="2352000" cy="12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7271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language generation as a universal paradigm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475851"/>
            <a:ext cx="85206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Next token prediction using cross-entropy loss and teacher forcing can be used to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training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models for any natural language generation task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But the beauty of NLG is that we can do more than that: by adapting the input the model receives (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prompt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), we can get models to perform virtually any task, even non-NLG tasks (e.g., classification)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is the strong intuition behind T5: training a model with task-specific instructions turns a generic NLG model into a good task-specific model!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Can we do even more than that, following the intuition that everything is NLG?</a:t>
            </a:r>
            <a:endParaRPr i="1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/>
        </p:nvSpPr>
        <p:spPr>
          <a:xfrm>
            <a:off x="664550" y="4104025"/>
            <a:ext cx="4039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This is provided (indirectly) by humans, hence reinforcement learning from human feedback (RLHF)</a:t>
            </a:r>
            <a:endParaRPr b="1"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9" name="Google Shape;359;p54"/>
          <p:cNvCxnSpPr/>
          <p:nvPr/>
        </p:nvCxnSpPr>
        <p:spPr>
          <a:xfrm flipH="1" rot="10800000">
            <a:off x="2177150" y="2876875"/>
            <a:ext cx="699900" cy="9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54"/>
          <p:cNvSpPr txBox="1"/>
          <p:nvPr/>
        </p:nvSpPr>
        <p:spPr>
          <a:xfrm>
            <a:off x="5104625" y="4104025"/>
            <a:ext cx="344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use this to “update” our agent’s policy, and incentivize it to produce actions with high reward</a:t>
            </a:r>
            <a:endParaRPr b="1"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1" name="Google Shape;361;p54"/>
          <p:cNvCxnSpPr/>
          <p:nvPr/>
        </p:nvCxnSpPr>
        <p:spPr>
          <a:xfrm rot="10800000">
            <a:off x="3596275" y="2779725"/>
            <a:ext cx="2352000" cy="12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432125" y="11870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Three overarching questions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7" name="Google Shape;367;p55"/>
          <p:cNvSpPr txBox="1"/>
          <p:nvPr/>
        </p:nvSpPr>
        <p:spPr>
          <a:xfrm>
            <a:off x="432125" y="2094550"/>
            <a:ext cx="80808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is our agent? What is its </a:t>
            </a: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policy, i.e., how does it produce its action before we even start doing RL?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is the reward computed?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is the reward used to update the model?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393250" y="3511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Different variants, same three steps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1883800"/>
            <a:ext cx="2786221" cy="2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25" y="1932400"/>
            <a:ext cx="2627174" cy="19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581" y="1835200"/>
            <a:ext cx="2441844" cy="20817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/>
          <p:nvPr>
            <p:ph type="title"/>
          </p:nvPr>
        </p:nvSpPr>
        <p:spPr>
          <a:xfrm>
            <a:off x="393250" y="1199800"/>
            <a:ext cx="29985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model pretraining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7" name="Google Shape;377;p56"/>
          <p:cNvSpPr txBox="1"/>
          <p:nvPr>
            <p:ph type="title"/>
          </p:nvPr>
        </p:nvSpPr>
        <p:spPr>
          <a:xfrm>
            <a:off x="3655875" y="1199800"/>
            <a:ext cx="29985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Train a reward model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8" name="Google Shape;378;p56"/>
          <p:cNvSpPr txBox="1"/>
          <p:nvPr>
            <p:ph type="title"/>
          </p:nvPr>
        </p:nvSpPr>
        <p:spPr>
          <a:xfrm>
            <a:off x="6537750" y="1199800"/>
            <a:ext cx="29985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Fine-tune the LM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9" name="Google Shape;379;p56"/>
          <p:cNvCxnSpPr/>
          <p:nvPr/>
        </p:nvCxnSpPr>
        <p:spPr>
          <a:xfrm flipH="1">
            <a:off x="3396375" y="1224650"/>
            <a:ext cx="5400" cy="3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6"/>
          <p:cNvCxnSpPr/>
          <p:nvPr/>
        </p:nvCxnSpPr>
        <p:spPr>
          <a:xfrm flipH="1">
            <a:off x="6295075" y="1170550"/>
            <a:ext cx="5400" cy="3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393250" y="3511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AutoNum type="arabicPeriod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Language model pretraining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00" y="1257575"/>
            <a:ext cx="3917827" cy="29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7"/>
          <p:cNvSpPr txBox="1"/>
          <p:nvPr/>
        </p:nvSpPr>
        <p:spPr>
          <a:xfrm>
            <a:off x="5777475" y="1439425"/>
            <a:ext cx="296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Usual task: do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modeling pretraining, and, optionally, instruction-tuning à la (FLAN)T5, to initialize an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agent/policy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5929875" y="3012775"/>
            <a:ext cx="29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some approaches (e.g., InstructGPT, which is the technique behind ChatGPT), you provide high-quality human prompt-responses to get a better starting point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89" name="Google Shape;389;p57"/>
          <p:cNvCxnSpPr>
            <a:endCxn id="388" idx="0"/>
          </p:cNvCxnSpPr>
          <p:nvPr/>
        </p:nvCxnSpPr>
        <p:spPr>
          <a:xfrm>
            <a:off x="7409625" y="2492575"/>
            <a:ext cx="3900" cy="5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215000" y="2247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Training a reward model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749" y="905250"/>
            <a:ext cx="4187100" cy="3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 txBox="1"/>
          <p:nvPr/>
        </p:nvSpPr>
        <p:spPr>
          <a:xfrm>
            <a:off x="147850" y="1018850"/>
            <a:ext cx="42909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addresses our second question: how do we map text into rewards?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identify some prompts inducing relevant behaviors and generate completions with a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model (also, optionally, humans)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ask humans to rate the those completions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along the desired criterion/value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(e.g., is this response helpful? harmless? honest?)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train another LM to map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text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onto reward values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title"/>
          </p:nvPr>
        </p:nvSpPr>
        <p:spPr>
          <a:xfrm>
            <a:off x="248150" y="291725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Using the reward model to fine-tune the policy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59"/>
          <p:cNvSpPr txBox="1"/>
          <p:nvPr/>
        </p:nvSpPr>
        <p:spPr>
          <a:xfrm>
            <a:off x="404650" y="1093125"/>
            <a:ext cx="399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095" y="1352713"/>
            <a:ext cx="3716116" cy="316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9"/>
          <p:cNvSpPr txBox="1"/>
          <p:nvPr/>
        </p:nvSpPr>
        <p:spPr>
          <a:xfrm>
            <a:off x="103800" y="1024313"/>
            <a:ext cx="48477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Now we have a policy (our generative model) and a reward model (which maps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to reward): we need to use rewards to fine-tune the LM: how?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feed our policy (LM) a prompt, and produce some text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Using the reward model, we compute the reward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use PPO (proximal policy optimization, a RL algorithm) to map rewards to gradients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perform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gradient ascent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on the model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317650" y="295075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Using the reward model to fine-tune the policy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0" name="Google Shape;410;p60"/>
          <p:cNvSpPr txBox="1"/>
          <p:nvPr/>
        </p:nvSpPr>
        <p:spPr>
          <a:xfrm>
            <a:off x="393250" y="1246950"/>
            <a:ext cx="399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1" name="Google Shape;411;p60"/>
          <p:cNvSpPr txBox="1"/>
          <p:nvPr/>
        </p:nvSpPr>
        <p:spPr>
          <a:xfrm>
            <a:off x="5048650" y="4387625"/>
            <a:ext cx="29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45" y="1246938"/>
            <a:ext cx="3716116" cy="316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0"/>
          <p:cNvSpPr txBox="1"/>
          <p:nvPr/>
        </p:nvSpPr>
        <p:spPr>
          <a:xfrm>
            <a:off x="223250" y="977275"/>
            <a:ext cx="48963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there is an additional reward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component used to compute gradients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 each step, we compute tokenwise KL divergence between predicted probabilities for the model we are fine-tuning, and the original LM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ensures that the model does not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catastrophically forget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to produce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good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sequences, regardless of the reward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It is also helpful to prevent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reward hacking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(e.g., by always producing spuriously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positive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content, if the task it to prevent toxicity)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750" y="2203250"/>
            <a:ext cx="3837950" cy="1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1" title="updated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50" y="2322300"/>
            <a:ext cx="3837950" cy="11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5952950" y="1547775"/>
            <a:ext cx="26583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pretraining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6" name="Google Shape;426;p62"/>
          <p:cNvSpPr txBox="1"/>
          <p:nvPr/>
        </p:nvSpPr>
        <p:spPr>
          <a:xfrm>
            <a:off x="5952950" y="2578675"/>
            <a:ext cx="2658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Instruction tuning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7" name="Google Shape;427;p62"/>
          <p:cNvSpPr txBox="1"/>
          <p:nvPr/>
        </p:nvSpPr>
        <p:spPr>
          <a:xfrm>
            <a:off x="5952950" y="3450650"/>
            <a:ext cx="26583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Reinforcement Learning from Human Feedback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8" name="Google Shape;428;p62"/>
          <p:cNvCxnSpPr/>
          <p:nvPr/>
        </p:nvCxnSpPr>
        <p:spPr>
          <a:xfrm flipH="1" rot="10800000">
            <a:off x="5045275" y="1934625"/>
            <a:ext cx="625200" cy="8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62"/>
          <p:cNvCxnSpPr/>
          <p:nvPr/>
        </p:nvCxnSpPr>
        <p:spPr>
          <a:xfrm>
            <a:off x="5045275" y="2978875"/>
            <a:ext cx="625200" cy="7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62"/>
          <p:cNvCxnSpPr/>
          <p:nvPr/>
        </p:nvCxnSpPr>
        <p:spPr>
          <a:xfrm>
            <a:off x="5045275" y="2878275"/>
            <a:ext cx="669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>
            <p:ph type="title"/>
          </p:nvPr>
        </p:nvSpPr>
        <p:spPr>
          <a:xfrm>
            <a:off x="631225" y="269815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Q: what are the weaknesses of this approach? And which challenges does it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address?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09500" y="15163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Today’s plan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09500" y="2175449"/>
            <a:ext cx="85206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The text-to-text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paradigm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and instruction fine-tuning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: T5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Learning without fine-tuning (zero-shot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generalization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and in-context learning): GPT-3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Large-scale instruction fine-tuning for zero-shot generalization: FLAN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Aligning models with human preferences (RLHF)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>
            <a:off x="317650" y="5795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Note: annotations are not trivial!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1" name="Google Shape;441;p64"/>
          <p:cNvSpPr txBox="1"/>
          <p:nvPr/>
        </p:nvSpPr>
        <p:spPr>
          <a:xfrm>
            <a:off x="193475" y="1442150"/>
            <a:ext cx="41898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Providing accurate and standardized numerical ratings of text compliance to a given value is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that trivial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Providing comparative ratings, and using ratings to infer scores is a common approach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Even with these precautions, annotations can be inconsistent, and there is lots of variability (which is often simply discarded…)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2" name="Google Shape;442;p64"/>
          <p:cNvSpPr txBox="1"/>
          <p:nvPr/>
        </p:nvSpPr>
        <p:spPr>
          <a:xfrm>
            <a:off x="5952950" y="1547775"/>
            <a:ext cx="26583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Bay Area is prone to earthquakes. An earthquake hit San Francisco today.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3" name="Google Shape;443;p64"/>
          <p:cNvSpPr txBox="1"/>
          <p:nvPr/>
        </p:nvSpPr>
        <p:spPr>
          <a:xfrm>
            <a:off x="6087650" y="3306225"/>
            <a:ext cx="2523600" cy="104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4.2 magnitude earthquake hit San Francisco, resulting in property damage, but no injuries.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4" name="Google Shape;4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100" y="2642550"/>
            <a:ext cx="1530575" cy="15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4"/>
          <p:cNvSpPr/>
          <p:nvPr/>
        </p:nvSpPr>
        <p:spPr>
          <a:xfrm>
            <a:off x="6354950" y="2642550"/>
            <a:ext cx="1384200" cy="396900"/>
          </a:xfrm>
          <a:prstGeom prst="wedgeRectCallout">
            <a:avLst>
              <a:gd fmla="val -79997" name="adj1"/>
              <a:gd fmla="val 6790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5? 2? 10? 3.5?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317650" y="6986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Humans are not always the best signal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393250" y="1561200"/>
            <a:ext cx="399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025" y="1713975"/>
            <a:ext cx="1939150" cy="19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5"/>
          <p:cNvSpPr/>
          <p:nvPr/>
        </p:nvSpPr>
        <p:spPr>
          <a:xfrm>
            <a:off x="7218150" y="1713975"/>
            <a:ext cx="1726500" cy="396900"/>
          </a:xfrm>
          <a:prstGeom prst="wedgeRectCallout">
            <a:avLst>
              <a:gd fmla="val -79997" name="adj1"/>
              <a:gd fmla="val 6790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Yeah, I guess so :)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4" name="Google Shape;4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0" y="1561200"/>
            <a:ext cx="4466101" cy="255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65"/>
          <p:cNvSpPr txBox="1"/>
          <p:nvPr/>
        </p:nvSpPr>
        <p:spPr>
          <a:xfrm>
            <a:off x="5670250" y="3935900"/>
            <a:ext cx="30066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Issues like factual knowledge and hallucinations are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automatically solved by RLHF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>
            <a:off x="573425" y="53672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Which issues does RLHF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solve?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449250" y="1237525"/>
            <a:ext cx="82455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Ouyang et al., 2023: text is more aligned with human preferences, but RLHF does not fix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biases and factual errors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(e.g., hallucinations)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Humans are easily fooled: the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tone of a response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(e.g., an authoritative response)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can influence their preferences / trust, regardless of the actual quality of the output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. The resulting model is thus optimized to produce behavior which is bad in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inconspicuous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ways.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 annotations are expensive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you do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need a lot of them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(a possible solution: “Constitutional AI”, Bai et al., 2022). Also,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alues can be tricky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getting consistent, compliant, and high-quality annotations is not at all trivial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These models are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huge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the budget for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full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fine-tuning is absolutely insane (more in three weeks!)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type="title"/>
          </p:nvPr>
        </p:nvSpPr>
        <p:spPr>
          <a:xfrm>
            <a:off x="434300" y="31350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Constitutional AI and Reinforcement Learning from AI Feedback (RLAIF)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100" y="1245447"/>
            <a:ext cx="3339900" cy="198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3575"/>
            <a:ext cx="5931529" cy="23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7"/>
          <p:cNvSpPr txBox="1"/>
          <p:nvPr/>
        </p:nvSpPr>
        <p:spPr>
          <a:xfrm>
            <a:off x="806550" y="3846600"/>
            <a:ext cx="75309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Core idea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: 1. Generate completions to adversarial prompts; 2. Have them model itself describe why/how the text is not aligned with target values; 3. Feed both previous text and own feedback as prompt; 4. Produce better response; 5. Tune the model on revised response. See Bai et al., 2022: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https://arxiv.org/pdf/2212.08073.pdf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/>
        </p:nvSpPr>
        <p:spPr>
          <a:xfrm>
            <a:off x="401825" y="1860350"/>
            <a:ext cx="80664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 three weeks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ora"/>
              <a:buChar char="-"/>
            </a:pPr>
            <a:r>
              <a:rPr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problem of scale and some methods for efficient</a:t>
            </a:r>
            <a:r>
              <a:rPr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model tuning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ora"/>
              <a:buChar char="-"/>
            </a:pPr>
            <a:r>
              <a:rPr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Open questions and future outlooks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ora"/>
              <a:buChar char="-"/>
            </a:pPr>
            <a:r>
              <a:rPr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Scratching the surface of ethical and societal issues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>
            <a:off x="294400" y="164013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Summary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69"/>
          <p:cNvSpPr txBox="1"/>
          <p:nvPr/>
        </p:nvSpPr>
        <p:spPr>
          <a:xfrm>
            <a:off x="294400" y="1031500"/>
            <a:ext cx="8650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can perform any 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generative task </a:t>
            </a: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by adding instructions to their inputs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Large language models perform well on many tasks without the need for fine-tuning, by performing 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in-context learning </a:t>
            </a: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(one- or few-shot)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Fine-tuning large models on prompt-completion pairs from many tasks yields 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zero-shot generalization </a:t>
            </a: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capabilities: models are able to perform previously unseen tasks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This is not yet enough: to get high-quality models that fit human expectations from given tasks, and are safe and helpful to use, we need to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align models with good </a:t>
            </a:r>
            <a:r>
              <a:rPr b="1" i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quality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i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value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signals</a:t>
            </a:r>
            <a:endParaRPr b="1"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do so, we use </a:t>
            </a:r>
            <a:r>
              <a:rPr b="1"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reinforcement learning with human feedback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consists of three steps: training an LM; training a reward model; using the reward model to fine-tune the LM based on PPO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ora"/>
              <a:buChar char="-"/>
            </a:pPr>
            <a:r>
              <a:rPr lang="en" sz="13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brings us much closer to what we want! But there are a number of residual issues (model sizes, factual accuracy, and a number of tricky ethical questions) that still need to be solved (more in 3 weeks!)</a:t>
            </a:r>
            <a:endParaRPr sz="13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/>
          <p:nvPr>
            <p:ph idx="1" type="body"/>
          </p:nvPr>
        </p:nvSpPr>
        <p:spPr>
          <a:xfrm>
            <a:off x="2893050" y="2334000"/>
            <a:ext cx="3357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See you tomorrow!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09275" y="558450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Text-to-text as a universal paradigm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343800" y="1340175"/>
            <a:ext cx="80805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All tasks can be reduced to text-to-text tasks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generating an output sequence based on an input sequence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For example: for summarization,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you can prepend a short task description to the input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which instructs the model about “what to do” with the input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can be trained on this instruction + input + completion data, like regular LMs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3334" r="56250" t="66447"/>
          <a:stretch/>
        </p:blipFill>
        <p:spPr>
          <a:xfrm>
            <a:off x="566350" y="3629325"/>
            <a:ext cx="3536876" cy="1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79011" l="0" r="52682" t="7600"/>
          <a:stretch/>
        </p:blipFill>
        <p:spPr>
          <a:xfrm>
            <a:off x="4504875" y="3965987"/>
            <a:ext cx="4140826" cy="4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09275" y="398225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Text-to-text transfer transformer (T5)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Lora"/>
                <a:ea typeface="Lora"/>
                <a:cs typeface="Lora"/>
                <a:sym typeface="Lora"/>
              </a:rPr>
              <a:t>A unified architecture, treating all tasks as text-to-text tasks (Raffel et al., 2019)</a:t>
            </a:r>
            <a:endParaRPr sz="155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457" t="0"/>
          <a:stretch/>
        </p:blipFill>
        <p:spPr>
          <a:xfrm>
            <a:off x="182025" y="1248825"/>
            <a:ext cx="8711324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55450" y="181563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T5’s approach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255450" y="882375"/>
            <a:ext cx="45654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Pretrain a model on a version of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masked language modeling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using a huge corpus (C5)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Fine-tune models individually on each of the tasks, using this “text-to-text”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approach, where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prompts/instructions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are appended to the input (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meta-learning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instruction-tuning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learn to follow task instructions, which yields good performance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850" y="971950"/>
            <a:ext cx="3671325" cy="33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255450" y="181563"/>
            <a:ext cx="9362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T5’s approach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00" y="882363"/>
            <a:ext cx="5456602" cy="395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